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1" r:id="rId6"/>
    <p:sldId id="308" r:id="rId7"/>
    <p:sldId id="309" r:id="rId8"/>
    <p:sldId id="298" r:id="rId9"/>
    <p:sldId id="282" r:id="rId10"/>
    <p:sldId id="311" r:id="rId11"/>
    <p:sldId id="289" r:id="rId12"/>
    <p:sldId id="295" r:id="rId13"/>
    <p:sldId id="290" r:id="rId14"/>
    <p:sldId id="296" r:id="rId15"/>
    <p:sldId id="287" r:id="rId16"/>
    <p:sldId id="312" r:id="rId17"/>
    <p:sldId id="283" r:id="rId18"/>
    <p:sldId id="284" r:id="rId19"/>
    <p:sldId id="286" r:id="rId20"/>
    <p:sldId id="288" r:id="rId21"/>
    <p:sldId id="293" r:id="rId22"/>
    <p:sldId id="291" r:id="rId23"/>
    <p:sldId id="299" r:id="rId24"/>
    <p:sldId id="300" r:id="rId25"/>
    <p:sldId id="301" r:id="rId26"/>
    <p:sldId id="302" r:id="rId27"/>
    <p:sldId id="305" r:id="rId28"/>
    <p:sldId id="304" r:id="rId29"/>
    <p:sldId id="306" r:id="rId30"/>
    <p:sldId id="307" r:id="rId31"/>
    <p:sldId id="310" r:id="rId32"/>
    <p:sldId id="280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7" userDrawn="1">
          <p15:clr>
            <a:srgbClr val="A4A3A4"/>
          </p15:clr>
        </p15:guide>
        <p15:guide id="2" pos="3962" userDrawn="1">
          <p15:clr>
            <a:srgbClr val="A4A3A4"/>
          </p15:clr>
        </p15:guide>
        <p15:guide id="3" orient="horz" pos="3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188F"/>
    <a:srgbClr val="B4009E"/>
    <a:srgbClr val="D2D2D2"/>
    <a:srgbClr val="737373"/>
    <a:srgbClr val="002050"/>
    <a:srgbClr val="107C10"/>
    <a:srgbClr val="FF8C00"/>
    <a:srgbClr val="E81123"/>
    <a:srgbClr val="D3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09DEC-34C6-461E-ACD7-4726F907AF87}" v="4" dt="2020-05-05T16:16:37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 autoAdjust="0"/>
    <p:restoredTop sz="94660"/>
  </p:normalViewPr>
  <p:slideViewPr>
    <p:cSldViewPr snapToGrid="0">
      <p:cViewPr>
        <p:scale>
          <a:sx n="92" d="100"/>
          <a:sy n="92" d="100"/>
        </p:scale>
        <p:origin x="417" y="57"/>
      </p:cViewPr>
      <p:guideLst>
        <p:guide orient="horz" pos="1477"/>
        <p:guide pos="3962"/>
        <p:guide orient="horz" pos="3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9/26/2022 12:11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9/26/2022 12:00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9/26/2022 12:00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‚Christin').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‘, ‚T').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9/26/2022 12:00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g.V</a:t>
            </a:r>
            <a:r>
              <a:rPr lang="en-GB" dirty="0"/>
              <a:t>().</a:t>
            </a:r>
            <a:r>
              <a:rPr lang="en-GB" dirty="0" err="1"/>
              <a:t>hasLabel</a:t>
            </a:r>
            <a:r>
              <a:rPr lang="en-GB" dirty="0"/>
              <a:t>('person').has('</a:t>
            </a:r>
            <a:r>
              <a:rPr lang="en-GB" dirty="0" err="1"/>
              <a:t>firstName</a:t>
            </a:r>
            <a:r>
              <a:rPr lang="en-GB" dirty="0"/>
              <a:t>', 'Damir’)</a:t>
            </a:r>
          </a:p>
          <a:p>
            <a:r>
              <a:rPr lang="de-DE" dirty="0"/>
              <a:t>V()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9/26/2022 12:00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9/26/2022 12:00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Gesellschaft für Informationstechnologie 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7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6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request-units" TargetMode="External"/><Relationship Id="rId2" Type="http://schemas.openxmlformats.org/officeDocument/2006/relationships/hyperlink" Target="https://www.documentdb.com/capacityplanne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cosmos-db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learn.microsoft.com/en-us/azure/cosmos-db/partitioning-overview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global-dist-under-the-hoo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ing-over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-dat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reate-graph-gremlin-console" TargetMode="External"/><Relationship Id="rId2" Type="http://schemas.openxmlformats.org/officeDocument/2006/relationships/hyperlink" Target="https://tinkerpop.apache.org/docs/current/reference/#gremlin-consol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tax.com/relational-database-to-no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zure/cosmos-db/request-uni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EC7E4-1017-44EC-AE90-C1E7E19A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171002"/>
            <a:ext cx="4937760" cy="12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17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E624-7767-42EB-B950-843F4F6C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Units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E233-BE6D-45E8-AB17-B9EB9145B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273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 is amount of computation to serve request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Track it in response header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REST: x-</a:t>
            </a:r>
            <a:r>
              <a:rPr lang="de-DE" sz="2400" dirty="0" err="1"/>
              <a:t>ms</a:t>
            </a:r>
            <a:r>
              <a:rPr lang="de-DE" sz="2400" dirty="0"/>
              <a:t>-</a:t>
            </a:r>
            <a:r>
              <a:rPr lang="de-DE" sz="2400" dirty="0" err="1"/>
              <a:t>request</a:t>
            </a:r>
            <a:r>
              <a:rPr lang="de-DE" sz="2400" dirty="0"/>
              <a:t>-charge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SDK: R</a:t>
            </a:r>
            <a:r>
              <a:rPr lang="de-DE" sz="2400" dirty="0" err="1"/>
              <a:t>esourceResponse.RequestCharge</a:t>
            </a:r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</a:t>
            </a:r>
            <a:r>
              <a:rPr lang="de-DE" sz="4000" dirty="0" err="1"/>
              <a:t>hroughput</a:t>
            </a:r>
            <a:r>
              <a:rPr lang="de-DE" sz="4000" dirty="0"/>
              <a:t> Limit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sz="2400" dirty="0"/>
              <a:t>HTTP Status 429</a:t>
            </a:r>
            <a:br>
              <a:rPr lang="en-GB" sz="2400" dirty="0"/>
            </a:br>
            <a:r>
              <a:rPr lang="en-GB" sz="2400" dirty="0"/>
              <a:t>Status Line: </a:t>
            </a:r>
            <a:r>
              <a:rPr lang="en-GB" sz="2400" dirty="0" err="1"/>
              <a:t>RequestRateTooLarge</a:t>
            </a:r>
            <a:br>
              <a:rPr lang="en-GB" sz="2400" dirty="0"/>
            </a:br>
            <a:r>
              <a:rPr lang="en-GB" sz="2400" dirty="0"/>
              <a:t>x-</a:t>
            </a:r>
            <a:r>
              <a:rPr lang="en-GB" sz="2400" dirty="0" err="1"/>
              <a:t>ms</a:t>
            </a:r>
            <a:r>
              <a:rPr lang="en-GB" sz="2400" dirty="0"/>
              <a:t>-retry-after-</a:t>
            </a:r>
            <a:r>
              <a:rPr lang="en-GB" sz="2400" dirty="0" err="1"/>
              <a:t>ms</a:t>
            </a:r>
            <a:r>
              <a:rPr lang="en-GB" sz="2400" dirty="0"/>
              <a:t> :100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SDK: </a:t>
            </a:r>
            <a:r>
              <a:rPr lang="de-DE" sz="2400" dirty="0" err="1"/>
              <a:t>RequestRateTooLargeException</a:t>
            </a:r>
            <a:endParaRPr lang="de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459652-5A90-4C62-BDBF-9BCBDB9C2315}"/>
              </a:ext>
            </a:extLst>
          </p:cNvPr>
          <p:cNvSpPr/>
          <p:nvPr/>
        </p:nvSpPr>
        <p:spPr>
          <a:xfrm>
            <a:off x="177761" y="6184889"/>
            <a:ext cx="631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RU </a:t>
            </a:r>
            <a:r>
              <a:rPr lang="de-DE" dirty="0" err="1"/>
              <a:t>calculator</a:t>
            </a:r>
            <a:r>
              <a:rPr lang="de-DE" dirty="0"/>
              <a:t>:</a:t>
            </a:r>
            <a:r>
              <a:rPr lang="de-DE" dirty="0">
                <a:hlinkClick r:id="rId2"/>
              </a:rPr>
              <a:t> https://www.documentdb.com/capacityplanner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255431-34F6-4275-9513-10C68E82C47C}"/>
              </a:ext>
            </a:extLst>
          </p:cNvPr>
          <p:cNvSpPr/>
          <p:nvPr/>
        </p:nvSpPr>
        <p:spPr>
          <a:xfrm>
            <a:off x="177761" y="5699923"/>
            <a:ext cx="11583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Dokumentation</a:t>
            </a:r>
            <a:r>
              <a:rPr lang="de-DE" dirty="0">
                <a:hlinkClick r:id="rId3"/>
              </a:rPr>
              <a:t>: 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850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43D4-A167-4821-9646-C07E2E12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 and Operations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480E-1DDE-4CFE-82E3-A5F2DC3D7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43253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1 RU = get single record of 1k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Put/Post (write operations)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written bytes (1k blocks)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indexes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Query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returned bytes (1k blocks)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query results (generates multiple IOPS)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Billing per hour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Storage + RUs</a:t>
            </a:r>
            <a:br>
              <a:rPr lang="en-US" dirty="0"/>
            </a:br>
            <a:r>
              <a:rPr lang="en-US" sz="1600" dirty="0">
                <a:hlinkClick r:id="rId2"/>
              </a:rPr>
              <a:t>https://azure.microsoft.com/en-us/pricing/details/cosmos-db/</a:t>
            </a:r>
            <a:r>
              <a:rPr lang="en-US" sz="1600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4384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46F4-E99D-4192-B194-7C0CB71F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3A45-5339-478B-B128-E6202DCE1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57075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Container</a:t>
            </a:r>
            <a:r>
              <a:rPr lang="en-US" sz="2800" dirty="0"/>
              <a:t> is a logical resource </a:t>
            </a:r>
            <a:br>
              <a:rPr lang="en-US" sz="2800" dirty="0"/>
            </a:br>
            <a:r>
              <a:rPr lang="en-US" sz="2800" dirty="0"/>
              <a:t>which spans </a:t>
            </a:r>
            <a:r>
              <a:rPr lang="de-DE" sz="2800" dirty="0" err="1"/>
              <a:t>physical</a:t>
            </a:r>
            <a:r>
              <a:rPr lang="de-DE" sz="2800" dirty="0"/>
              <a:t> </a:t>
            </a:r>
            <a:r>
              <a:rPr lang="de-DE" sz="2800" dirty="0" err="1"/>
              <a:t>partitions</a:t>
            </a:r>
            <a:endParaRPr lang="de-DE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physical partition </a:t>
            </a:r>
            <a:r>
              <a:rPr lang="en-GB" sz="2800" dirty="0"/>
              <a:t>is </a:t>
            </a:r>
            <a:br>
              <a:rPr lang="en-GB" sz="2800" dirty="0"/>
            </a:br>
            <a:r>
              <a:rPr lang="en-GB" sz="2800" dirty="0"/>
              <a:t>a fixed amount of reserved </a:t>
            </a:r>
            <a:br>
              <a:rPr lang="en-GB" sz="2800" dirty="0"/>
            </a:br>
            <a:r>
              <a:rPr lang="en-GB" sz="2800" dirty="0"/>
              <a:t>SSD storage combined with</a:t>
            </a:r>
            <a:br>
              <a:rPr lang="en-GB" sz="2800" dirty="0"/>
            </a:br>
            <a:r>
              <a:rPr lang="en-GB" sz="2800" dirty="0"/>
              <a:t>CPU and RAM.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logical partition </a:t>
            </a:r>
            <a:r>
              <a:rPr lang="en-GB" sz="2800" dirty="0"/>
              <a:t>is a partition </a:t>
            </a:r>
            <a:br>
              <a:rPr lang="en-GB" sz="2800" dirty="0"/>
            </a:br>
            <a:r>
              <a:rPr lang="en-GB" sz="2800" dirty="0"/>
              <a:t>within a physical partition that </a:t>
            </a:r>
            <a:br>
              <a:rPr lang="en-GB" sz="2800" dirty="0"/>
            </a:br>
            <a:r>
              <a:rPr lang="en-GB" sz="2800" dirty="0"/>
              <a:t>stores all the data associated </a:t>
            </a:r>
            <a:br>
              <a:rPr lang="en-GB" sz="2800" dirty="0"/>
            </a:br>
            <a:r>
              <a:rPr lang="en-GB" sz="2800" dirty="0"/>
              <a:t>with a single partition key.</a:t>
            </a:r>
            <a:br>
              <a:rPr lang="en-GB" sz="2800" dirty="0"/>
            </a:br>
            <a:r>
              <a:rPr lang="en-GB" sz="2800" dirty="0"/>
              <a:t>Max = </a:t>
            </a:r>
            <a:r>
              <a:rPr lang="en-DE" sz="2800" dirty="0"/>
              <a:t>2</a:t>
            </a:r>
            <a:r>
              <a:rPr lang="en-GB" sz="2800" dirty="0"/>
              <a:t>0 GB </a:t>
            </a:r>
          </a:p>
          <a:p>
            <a:endParaRPr lang="de-DE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https://learn.microsoft.com/en-us/azure/cosmos-db/partitioning-overview</a:t>
            </a:r>
            <a:r>
              <a:rPr lang="en-DE" sz="2400" dirty="0"/>
              <a:t> </a:t>
            </a:r>
            <a:endParaRPr lang="en-US" sz="2400" dirty="0"/>
          </a:p>
        </p:txBody>
      </p:sp>
      <p:pic>
        <p:nvPicPr>
          <p:cNvPr id="3074" name="Picture 2" descr="Resource partitioning">
            <a:extLst>
              <a:ext uri="{FF2B5EF4-FFF2-40B4-BE49-F238E27FC236}">
                <a16:creationId xmlns:a16="http://schemas.microsoft.com/office/drawing/2014/main" id="{0E671BB9-875B-4E0E-9D29-5803B23A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31" y="1759323"/>
            <a:ext cx="5640305" cy="439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89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mage that demonstrates Azure Cosmos DB partitioning">
            <a:extLst>
              <a:ext uri="{FF2B5EF4-FFF2-40B4-BE49-F238E27FC236}">
                <a16:creationId xmlns:a16="http://schemas.microsoft.com/office/drawing/2014/main" id="{61B0D9F0-4501-4CFE-9A1F-F49F068C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4" y="-31323"/>
            <a:ext cx="9873719" cy="67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78D99-F78C-465B-AAAD-E019BA5C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85" y="0"/>
            <a:ext cx="11889564" cy="917575"/>
          </a:xfrm>
        </p:spPr>
        <p:txBody>
          <a:bodyPr/>
          <a:lstStyle/>
          <a:p>
            <a:r>
              <a:rPr lang="en-US" sz="4000" dirty="0"/>
              <a:t>Partitions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83893-57E0-412D-8797-61CF93435D48}"/>
              </a:ext>
            </a:extLst>
          </p:cNvPr>
          <p:cNvSpPr txBox="1"/>
          <p:nvPr/>
        </p:nvSpPr>
        <p:spPr>
          <a:xfrm>
            <a:off x="-652669" y="6625193"/>
            <a:ext cx="1087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https://docs.microsoft.com/en-us/azure/cosmos-db/global-dist-under-the-hood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433719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8A43-9562-4CA3-8FD6-37084150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Scale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324-6D79-4DA0-871E-C4AEA5EEA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885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Container=&gt;Scale Unit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Collection (former </a:t>
            </a:r>
            <a:r>
              <a:rPr lang="en-US" sz="2400" dirty="0" err="1"/>
              <a:t>DocumentDB</a:t>
            </a:r>
            <a:r>
              <a:rPr lang="en-US" dirty="0"/>
              <a:t>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Table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D934A-4F3B-4B5E-B00D-48779B4D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08" y="3037260"/>
            <a:ext cx="6735136" cy="3094598"/>
          </a:xfrm>
          <a:prstGeom prst="rect">
            <a:avLst/>
          </a:prstGeom>
        </p:spPr>
      </p:pic>
      <p:pic>
        <p:nvPicPr>
          <p:cNvPr id="2050" name="Picture 2" descr="Resource partitioning">
            <a:extLst>
              <a:ext uri="{FF2B5EF4-FFF2-40B4-BE49-F238E27FC236}">
                <a16:creationId xmlns:a16="http://schemas.microsoft.com/office/drawing/2014/main" id="{539E4B81-F4DA-4962-B68D-A630B2B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45" y="862667"/>
            <a:ext cx="50292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122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E058-E0E8-4171-B7B8-2C0835FD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Consisted Hashing technique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FC6EA-C586-4E3B-94F4-A68BC7A1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04" y="1706494"/>
            <a:ext cx="8285097" cy="38626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637FA-4B45-4A80-A14A-E063975AF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040562" cy="419191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sz="3200" dirty="0"/>
              <a:t>Partition key is hashed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Transparent Load balancing across partitions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Key should not change </a:t>
            </a:r>
            <a:br>
              <a:rPr lang="en-US" sz="3200" dirty="0"/>
            </a:br>
            <a:r>
              <a:rPr lang="en-US" sz="3200" dirty="0"/>
              <a:t>over time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Synthetic </a:t>
            </a:r>
            <a:r>
              <a:rPr lang="en-US" sz="3200"/>
              <a:t>key supported</a:t>
            </a:r>
            <a:br>
              <a:rPr lang="en-US" sz="3200" dirty="0"/>
            </a:br>
            <a:endParaRPr lang="en-US" sz="3200" dirty="0"/>
          </a:p>
          <a:p>
            <a:pPr marL="571500" indent="-571500">
              <a:buFontTx/>
              <a:buChar char="-"/>
            </a:pP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8BDA9-1198-4CFF-BD8D-E0A9C7A80B1F}"/>
              </a:ext>
            </a:extLst>
          </p:cNvPr>
          <p:cNvSpPr txBox="1"/>
          <p:nvPr/>
        </p:nvSpPr>
        <p:spPr>
          <a:xfrm>
            <a:off x="76201" y="6194695"/>
            <a:ext cx="9310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https://docs.microsoft.com/en-us/azure/cosmos-db/partitioning-overview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878591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FD08-FBE6-4162-ACBE-EAC226CE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Reshuffling (rebalancing) of data</a:t>
            </a:r>
            <a:br>
              <a:rPr lang="en-US" dirty="0"/>
            </a:br>
            <a:r>
              <a:rPr lang="en-US" sz="2400" dirty="0"/>
              <a:t>What to do if partition needs to grow?</a:t>
            </a:r>
            <a:br>
              <a:rPr lang="en-US" sz="2400" dirty="0"/>
            </a:b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054A9-DC09-4F01-B13C-32D1349A2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16" y="1750733"/>
            <a:ext cx="11888787" cy="57123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Continuous monitoring for RU</a:t>
            </a:r>
            <a:r>
              <a:rPr lang="en-US" sz="2400" dirty="0"/>
              <a:t>s</a:t>
            </a:r>
            <a:r>
              <a:rPr lang="en-US" sz="2800" dirty="0"/>
              <a:t> and Storage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RU &gt; max(RU) =&gt; N = RU/max(RU)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storage &gt; max(storage)</a:t>
            </a:r>
            <a:br>
              <a:rPr lang="en-US" sz="2800" dirty="0"/>
            </a:br>
            <a:r>
              <a:rPr lang="en-US" sz="2800" dirty="0"/>
              <a:t>=&gt; split in 2 partitions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No split if Key reach 10GB!</a:t>
            </a:r>
            <a:br>
              <a:rPr lang="en-GB" sz="2800" dirty="0"/>
            </a:br>
            <a:r>
              <a:rPr lang="en-GB" sz="2800" dirty="0"/>
              <a:t>Logical partition cannot be split. </a:t>
            </a:r>
            <a:br>
              <a:rPr lang="en-GB" sz="2800" dirty="0"/>
            </a:br>
            <a:r>
              <a:rPr lang="en-GB" sz="2800" dirty="0"/>
              <a:t>All key values must remain in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CosmosDB</a:t>
            </a:r>
            <a:r>
              <a:rPr lang="en-US" sz="2800" dirty="0"/>
              <a:t> takes care of 99%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You take care of 1% =&gt;</a:t>
            </a:r>
            <a:br>
              <a:rPr lang="en-US" sz="2800" dirty="0"/>
            </a:br>
            <a:r>
              <a:rPr lang="en-US" sz="2800" dirty="0"/>
              <a:t>You take care of partition 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A9214-E18D-4928-8AB8-F1606129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114298"/>
            <a:ext cx="4999037" cy="3371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F54C4-24E8-4C3D-A555-74BACD18DE4E}"/>
              </a:ext>
            </a:extLst>
          </p:cNvPr>
          <p:cNvSpPr/>
          <p:nvPr/>
        </p:nvSpPr>
        <p:spPr>
          <a:xfrm>
            <a:off x="-95867" y="6271215"/>
            <a:ext cx="101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https://docs.microsoft.com/en-us/azure/cosmos-db/partition-data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93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093-B0A5-4823-9CF7-64D4780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Partition Key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1F5B-DFA2-4D29-9197-471D8E21D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500527"/>
            <a:ext cx="11888787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Wide range of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 access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Ideal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appears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a </a:t>
            </a:r>
            <a:r>
              <a:rPr lang="de-DE" dirty="0" err="1"/>
              <a:t>query</a:t>
            </a:r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de-DE" dirty="0" err="1">
                <a:solidFill>
                  <a:srgbClr val="FF0000"/>
                </a:solidFill>
              </a:rPr>
              <a:t>emember</a:t>
            </a:r>
            <a:r>
              <a:rPr lang="de-DE" dirty="0">
                <a:solidFill>
                  <a:srgbClr val="FF0000"/>
                </a:solidFill>
              </a:rPr>
              <a:t>: Logical </a:t>
            </a:r>
            <a:r>
              <a:rPr lang="de-DE" dirty="0" err="1">
                <a:solidFill>
                  <a:srgbClr val="FF0000"/>
                </a:solidFill>
              </a:rPr>
              <a:t>partition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max. 10GB</a:t>
            </a:r>
          </a:p>
        </p:txBody>
      </p:sp>
    </p:spTree>
    <p:extLst>
      <p:ext uri="{BB962C8B-B14F-4D97-AF65-F5344CB8AC3E}">
        <p14:creationId xmlns:p14="http://schemas.microsoft.com/office/powerpoint/2010/main" val="34373774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944A-AEFD-48A5-9B65-F61FE9C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652-7A10-4A83-8B7C-50BCDD611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115246"/>
          </a:xfrm>
        </p:spPr>
        <p:txBody>
          <a:bodyPr/>
          <a:lstStyle/>
          <a:p>
            <a:r>
              <a:rPr lang="de-DE" dirty="0"/>
              <a:t>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partitioning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cool,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dangerous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you have different </a:t>
            </a:r>
            <a:r>
              <a:rPr lang="de-DE" dirty="0" err="1"/>
              <a:t>throughput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inserting</a:t>
            </a:r>
            <a:r>
              <a:rPr lang="de-DE" dirty="0"/>
              <a:t> and </a:t>
            </a:r>
            <a:r>
              <a:rPr lang="de-DE" dirty="0" err="1"/>
              <a:t>reading</a:t>
            </a:r>
            <a:r>
              <a:rPr lang="de-DE" dirty="0"/>
              <a:t> you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it. </a:t>
            </a:r>
            <a:br>
              <a:rPr lang="de-DE" dirty="0"/>
            </a:b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inserting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CosmosDB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throttling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dirty="0" err="1"/>
              <a:t>should</a:t>
            </a:r>
            <a:r>
              <a:rPr lang="de-DE" dirty="0"/>
              <a:t>/</a:t>
            </a:r>
            <a:r>
              <a:rPr lang="de-DE" dirty="0" err="1"/>
              <a:t>could</a:t>
            </a:r>
            <a:r>
              <a:rPr lang="de-DE" dirty="0"/>
              <a:t> manage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programmatically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2917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Document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AC529-67F2-47E1-9379-9DDBD432F2F6}"/>
              </a:ext>
            </a:extLst>
          </p:cNvPr>
          <p:cNvSpPr txBox="1"/>
          <p:nvPr/>
        </p:nvSpPr>
        <p:spPr>
          <a:xfrm>
            <a:off x="359595" y="6625193"/>
            <a:ext cx="664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https://github.com/Azure/azure-cosmos-dotnet-v3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891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7B27D-A669-4E8F-8706-5DD204FE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C951E-D7CD-454A-838C-8E96FC693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9708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Relational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SQL Server, Oracle, 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Gremlin, AQL, GSQL, SPARQL,..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Document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CouchDB, </a:t>
            </a:r>
            <a:r>
              <a:rPr lang="en-US" sz="2400" dirty="0" err="1"/>
              <a:t>BaseX</a:t>
            </a:r>
            <a:r>
              <a:rPr lang="en-US" sz="2400" dirty="0"/>
              <a:t>, </a:t>
            </a:r>
            <a:r>
              <a:rPr lang="en-US" sz="2400" dirty="0" err="1"/>
              <a:t>Cloudant</a:t>
            </a:r>
            <a:r>
              <a:rPr lang="en-US" sz="2400" dirty="0"/>
              <a:t>, </a:t>
            </a:r>
            <a:r>
              <a:rPr lang="en-US" sz="2400" dirty="0" err="1"/>
              <a:t>DocumentDB</a:t>
            </a:r>
            <a:r>
              <a:rPr lang="en-US" sz="2400" dirty="0"/>
              <a:t>=Core(SQL),..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Key-Value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Dynamo, Berkeley DB, Redis, Memcached,..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Multimodel</a:t>
            </a:r>
            <a:endParaRPr lang="en-US" sz="3200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Datastax</a:t>
            </a:r>
            <a:r>
              <a:rPr lang="en-US" sz="2400" dirty="0"/>
              <a:t>, </a:t>
            </a:r>
            <a:r>
              <a:rPr lang="en-US" sz="2400" dirty="0" err="1"/>
              <a:t>CosmosDB</a:t>
            </a:r>
            <a:r>
              <a:rPr lang="en-US" sz="2400" dirty="0"/>
              <a:t>,..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 err="1"/>
              <a:t>HBase</a:t>
            </a:r>
            <a:r>
              <a:rPr lang="de-DE" sz="2400" dirty="0"/>
              <a:t>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Cassandra</a:t>
            </a:r>
            <a:br>
              <a:rPr lang="de-DE" sz="2400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641181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5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8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indoor, transport&#10;&#10;Description generated with high confidence">
            <a:extLst>
              <a:ext uri="{FF2B5EF4-FFF2-40B4-BE49-F238E27FC236}">
                <a16:creationId xmlns:a16="http://schemas.microsoft.com/office/drawing/2014/main" id="{3ED9A0F4-6071-4436-950F-C8AD5B7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128429"/>
            <a:ext cx="7215321" cy="6287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71101E-7FF6-4B5E-A9CA-5E1CC782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16C5D-E99E-4795-A927-4F0872930287}"/>
              </a:ext>
            </a:extLst>
          </p:cNvPr>
          <p:cNvSpPr/>
          <p:nvPr/>
        </p:nvSpPr>
        <p:spPr>
          <a:xfrm>
            <a:off x="274639" y="1462080"/>
            <a:ext cx="855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Structure composed of </a:t>
            </a:r>
            <a:b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vertices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Both have props (key/value pairs)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Edges defines relationships between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en-GB" sz="1400" b="1" dirty="0">
              <a:solidFill>
                <a:srgbClr val="333333"/>
              </a:solidFill>
              <a:latin typeface="&amp;quot"/>
            </a:endParaRPr>
          </a:p>
          <a:p>
            <a:endParaRPr lang="de-DE" sz="1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1B55FD8-7550-4F8D-8457-5B0B41AA9662}"/>
              </a:ext>
            </a:extLst>
          </p:cNvPr>
          <p:cNvSpPr/>
          <p:nvPr/>
        </p:nvSpPr>
        <p:spPr bwMode="auto">
          <a:xfrm>
            <a:off x="4156394" y="5034336"/>
            <a:ext cx="1304320" cy="601039"/>
          </a:xfrm>
          <a:prstGeom prst="wedgeRectCallout">
            <a:avLst>
              <a:gd name="adj1" fmla="val 21437"/>
              <a:gd name="adj2" fmla="val -2037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Vertice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F186BC7-83BB-4A9B-A0C3-B03435BBE0C2}"/>
              </a:ext>
            </a:extLst>
          </p:cNvPr>
          <p:cNvSpPr/>
          <p:nvPr/>
        </p:nvSpPr>
        <p:spPr bwMode="auto">
          <a:xfrm>
            <a:off x="4211189" y="5905073"/>
            <a:ext cx="1304320" cy="601039"/>
          </a:xfrm>
          <a:prstGeom prst="wedgeRectCallout">
            <a:avLst>
              <a:gd name="adj1" fmla="val 117931"/>
              <a:gd name="adj2" fmla="val -23539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Edge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614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5F4-D82F-43AD-A5A5-581D5DD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Tinkerpop</a:t>
            </a:r>
            <a:r>
              <a:rPr lang="en-US" dirty="0"/>
              <a:t> and Gremlin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B44DAD-1687-4723-8396-1F410CAFB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54278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 is open source graph computing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is graph traversal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Console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: </a:t>
            </a:r>
            <a:r>
              <a:rPr lang="en-US" sz="2000" dirty="0">
                <a:hlinkClick r:id="rId2"/>
              </a:rPr>
              <a:t>https://tinkerpop.apache.org/docs/current/reference/#gremlin-console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Quick Starts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70548-7D48-48A6-9D03-7BF424E98503}"/>
              </a:ext>
            </a:extLst>
          </p:cNvPr>
          <p:cNvSpPr/>
          <p:nvPr/>
        </p:nvSpPr>
        <p:spPr>
          <a:xfrm>
            <a:off x="114995" y="6204974"/>
            <a:ext cx="8453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https://docs.microsoft.com/en-us/azure/cosmos-db/create-graph-gremlin-console</a:t>
            </a:r>
            <a:r>
              <a:rPr lang="de-DE" dirty="0"/>
              <a:t> </a:t>
            </a:r>
          </a:p>
        </p:txBody>
      </p:sp>
      <p:pic>
        <p:nvPicPr>
          <p:cNvPr id="5" name="Picture 4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A4B4201A-E64F-4858-A007-4D38BF86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92" y="245028"/>
            <a:ext cx="2133604" cy="740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BDACC-A044-498B-A5BD-75CAF2A6F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779" y="3678148"/>
            <a:ext cx="3086693" cy="23970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04C335-B544-4E25-9BDD-84A7023EE0B4}"/>
              </a:ext>
            </a:extLst>
          </p:cNvPr>
          <p:cNvCxnSpPr/>
          <p:nvPr/>
        </p:nvCxnSpPr>
        <p:spPr>
          <a:xfrm>
            <a:off x="3164440" y="4186719"/>
            <a:ext cx="1926405" cy="10736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870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BE83-C607-41A1-B33F-598F615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Gremlin Console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105E-1C42-4F07-B050-B11D823A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5668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sz="2800" dirty="0">
                <a:latin typeface="Consolas" panose="020B0609020204030204" pitchFamily="49" charset="0"/>
              </a:rPr>
              <a:t>gremlin.bat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dirty="0"/>
              <a:t>to start 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Connect to Cosmos DB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</a:rPr>
              <a:t>:&gt; :remote connect </a:t>
            </a:r>
            <a:r>
              <a:rPr lang="en-GB" sz="2400" dirty="0" err="1">
                <a:latin typeface="Consolas" panose="020B0609020204030204" pitchFamily="49" charset="0"/>
              </a:rPr>
              <a:t>tinkerpop.server</a:t>
            </a:r>
            <a:r>
              <a:rPr lang="en-GB" sz="2400" dirty="0">
                <a:latin typeface="Consolas" panose="020B0609020204030204" pitchFamily="49" charset="0"/>
              </a:rPr>
              <a:t> conf/remote-</a:t>
            </a:r>
            <a:r>
              <a:rPr lang="en-GB" sz="2400" dirty="0" err="1">
                <a:latin typeface="Consolas" panose="020B0609020204030204" pitchFamily="49" charset="0"/>
              </a:rPr>
              <a:t>secure.yaml</a:t>
            </a:r>
            <a:endParaRPr lang="en-GB" sz="24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Redirect </a:t>
            </a:r>
            <a:r>
              <a:rPr lang="de-DE" dirty="0" err="1"/>
              <a:t>commands</a:t>
            </a:r>
            <a:r>
              <a:rPr lang="de-DE" dirty="0"/>
              <a:t> to </a:t>
            </a:r>
            <a:r>
              <a:rPr lang="de-DE" dirty="0" err="1"/>
              <a:t>server</a:t>
            </a:r>
            <a:br>
              <a:rPr lang="de-DE" dirty="0"/>
            </a:br>
            <a:r>
              <a:rPr lang="de-DE" sz="2400" dirty="0">
                <a:latin typeface="Consolas" panose="020B0609020204030204" pitchFamily="49" charset="0"/>
              </a:rPr>
              <a:t>:remote </a:t>
            </a:r>
            <a:r>
              <a:rPr lang="de-DE" sz="2400" dirty="0" err="1">
                <a:latin typeface="Consolas" panose="020B0609020204030204" pitchFamily="49" charset="0"/>
              </a:rPr>
              <a:t>console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5A74E-552F-4D20-8D5C-111F16A4D705}"/>
              </a:ext>
            </a:extLst>
          </p:cNvPr>
          <p:cNvSpPr/>
          <p:nvPr/>
        </p:nvSpPr>
        <p:spPr>
          <a:xfrm>
            <a:off x="955497" y="4048018"/>
            <a:ext cx="8931007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hosts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YOURDBNAME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de-DE" b="1" dirty="0">
                <a:solidFill>
                  <a:srgbClr val="C00000"/>
                </a:solidFill>
                <a:latin typeface="Consolas" panose="020B0609020204030204" pitchFamily="49" charset="0"/>
              </a:rPr>
              <a:t>gremlin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.cosmosdb.azure.com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9885A"/>
                </a:solidFill>
                <a:latin typeface="Consolas" panose="020B0609020204030204" pitchFamily="49" charset="0"/>
              </a:rPr>
              <a:t>443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dbs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graphdb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colls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YOURCOLLECTIONNAME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YOURPRIMARYKEY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connectionPool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enableSsl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className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org.apache.tinkerpop.gremlin.driver.ser.GraphSONMessageSerializerV1d0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serializeResultToString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}}</a:t>
            </a:r>
          </a:p>
          <a:p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3A8B-A64E-4C14-A864-F325AB1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66" y="3002453"/>
            <a:ext cx="3019572" cy="23083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0EBDC9-4710-4A91-AAEC-FD7D4F53091E}"/>
              </a:ext>
            </a:extLst>
          </p:cNvPr>
          <p:cNvCxnSpPr>
            <a:cxnSpLocks/>
          </p:cNvCxnSpPr>
          <p:nvPr/>
        </p:nvCxnSpPr>
        <p:spPr>
          <a:xfrm flipH="1">
            <a:off x="8152544" y="4726114"/>
            <a:ext cx="955497" cy="5938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9B3C5-6912-4AB4-9C22-366BA3FC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40" y="532284"/>
            <a:ext cx="1702764" cy="1537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2A874A-0A92-4CCD-B1D0-33EA1C2D0855}"/>
              </a:ext>
            </a:extLst>
          </p:cNvPr>
          <p:cNvCxnSpPr/>
          <p:nvPr/>
        </p:nvCxnSpPr>
        <p:spPr>
          <a:xfrm flipH="1" flipV="1">
            <a:off x="7268966" y="1586792"/>
            <a:ext cx="1993187" cy="415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258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459179" y="1653724"/>
            <a:ext cx="11345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1223713"/>
          </a:xfrm>
          <a:prstGeom prst="wedgeRectCallout">
            <a:avLst>
              <a:gd name="adj1" fmla="val -253698"/>
              <a:gd name="adj2" fmla="val 2421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Label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Defines the type of element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1A4F2-3C3A-4CBD-A647-07F4FF61C4FC}"/>
              </a:ext>
            </a:extLst>
          </p:cNvPr>
          <p:cNvSpPr/>
          <p:nvPr/>
        </p:nvSpPr>
        <p:spPr>
          <a:xfrm>
            <a:off x="606198" y="3956028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</a:t>
            </a:r>
            <a:br>
              <a:rPr lang="de-DE" dirty="0"/>
            </a:b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B253B-893F-49D9-8EC8-F182B4892C74}"/>
              </a:ext>
            </a:extLst>
          </p:cNvPr>
          <p:cNvSpPr/>
          <p:nvPr/>
        </p:nvSpPr>
        <p:spPr>
          <a:xfrm>
            <a:off x="555398" y="4971469"/>
            <a:ext cx="727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(‘</a:t>
            </a:r>
            <a:r>
              <a:rPr lang="de-DE" dirty="0" err="1"/>
              <a:t>id</a:t>
            </a:r>
            <a:r>
              <a:rPr lang="de-DE" dirty="0"/>
              <a:t>‘, “</a:t>
            </a:r>
            <a:r>
              <a:rPr lang="de-DE" dirty="0" err="1"/>
              <a:t>Some</a:t>
            </a:r>
            <a:r>
              <a:rPr lang="de-DE" dirty="0"/>
              <a:t> String‘)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8559841" y="2769508"/>
            <a:ext cx="2260314" cy="917122"/>
          </a:xfrm>
          <a:prstGeom prst="wedgeRectCallout">
            <a:avLst>
              <a:gd name="adj1" fmla="val -193337"/>
              <a:gd name="adj2" fmla="val 7879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Id is generated automatically.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9452470" y="4602359"/>
            <a:ext cx="2260314" cy="917122"/>
          </a:xfrm>
          <a:prstGeom prst="wedgeRectCallout">
            <a:avLst>
              <a:gd name="adj1" fmla="val -120134"/>
              <a:gd name="adj2" fmla="val 75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Specify id explicitly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244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560F-F287-49A7-862C-EBCE4AF5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8BA2AA-6C9C-4532-A80F-30F7358907BE}"/>
              </a:ext>
            </a:extLst>
          </p:cNvPr>
          <p:cNvSpPr/>
          <p:nvPr/>
        </p:nvSpPr>
        <p:spPr>
          <a:xfrm>
            <a:off x="498305" y="1672483"/>
            <a:ext cx="27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')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152CB3B-30B1-466A-B15C-07212C25572C}"/>
              </a:ext>
            </a:extLst>
          </p:cNvPr>
          <p:cNvSpPr/>
          <p:nvPr/>
        </p:nvSpPr>
        <p:spPr bwMode="auto">
          <a:xfrm>
            <a:off x="7253556" y="944134"/>
            <a:ext cx="2260314" cy="652437"/>
          </a:xfrm>
          <a:prstGeom prst="wedgeRectCallout">
            <a:avLst>
              <a:gd name="adj1" fmla="val -219986"/>
              <a:gd name="adj2" fmla="val 909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83C02-9357-4A8C-9D10-6B8FAD630DB3}"/>
              </a:ext>
            </a:extLst>
          </p:cNvPr>
          <p:cNvSpPr/>
          <p:nvPr/>
        </p:nvSpPr>
        <p:spPr>
          <a:xfrm>
            <a:off x="498304" y="2412711"/>
            <a:ext cx="512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6C29F65-A275-436D-833B-CFA8E9C3D118}"/>
              </a:ext>
            </a:extLst>
          </p:cNvPr>
          <p:cNvSpPr/>
          <p:nvPr/>
        </p:nvSpPr>
        <p:spPr bwMode="auto">
          <a:xfrm>
            <a:off x="9285556" y="1976689"/>
            <a:ext cx="2260314" cy="1420561"/>
          </a:xfrm>
          <a:prstGeom prst="wedgeRectCallout">
            <a:avLst>
              <a:gd name="adj1" fmla="val -213244"/>
              <a:gd name="adj2" fmla="val -6046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 with specified name.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Case Sensitive!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7DF78C-4DFB-4678-A709-C70FA138B2D6}"/>
              </a:ext>
            </a:extLst>
          </p:cNvPr>
          <p:cNvSpPr/>
          <p:nvPr/>
        </p:nvSpPr>
        <p:spPr>
          <a:xfrm>
            <a:off x="476246" y="3127930"/>
            <a:ext cx="738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‚Damir‘).</a:t>
            </a:r>
            <a:r>
              <a:rPr lang="de-DE" b="1" dirty="0" err="1"/>
              <a:t>values</a:t>
            </a:r>
            <a:r>
              <a:rPr lang="de-DE" b="1" dirty="0"/>
              <a:t>(‚</a:t>
            </a:r>
            <a:r>
              <a:rPr lang="de-DE" b="1" dirty="0" err="1"/>
              <a:t>id</a:t>
            </a:r>
            <a:r>
              <a:rPr lang="de-DE" b="1" dirty="0"/>
              <a:t>‘, ‚</a:t>
            </a:r>
            <a:r>
              <a:rPr lang="de-DE" b="1" dirty="0" err="1"/>
              <a:t>firstName</a:t>
            </a:r>
            <a:r>
              <a:rPr lang="de-DE" b="1" dirty="0"/>
              <a:t>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F00E586-BD7F-451E-83E6-992547E5784F}"/>
              </a:ext>
            </a:extLst>
          </p:cNvPr>
          <p:cNvSpPr/>
          <p:nvPr/>
        </p:nvSpPr>
        <p:spPr bwMode="auto">
          <a:xfrm>
            <a:off x="9285556" y="3684839"/>
            <a:ext cx="2260314" cy="1128461"/>
          </a:xfrm>
          <a:prstGeom prst="wedgeRectCallout">
            <a:avLst>
              <a:gd name="adj1" fmla="val -133739"/>
              <a:gd name="adj2" fmla="val -5793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Project only specified properties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A6429-095B-4ECB-BA75-1A5D5A5EE002}"/>
              </a:ext>
            </a:extLst>
          </p:cNvPr>
          <p:cNvSpPr/>
          <p:nvPr/>
        </p:nvSpPr>
        <p:spPr>
          <a:xfrm>
            <a:off x="476246" y="3905007"/>
            <a:ext cx="788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id</a:t>
            </a:r>
            <a:r>
              <a:rPr lang="de-DE" b="1" dirty="0"/>
              <a:t>‘, ‚A001‘).</a:t>
            </a:r>
            <a:r>
              <a:rPr lang="de-DE" b="1" dirty="0" err="1"/>
              <a:t>property</a:t>
            </a:r>
            <a:r>
              <a:rPr lang="de-DE" b="1" dirty="0"/>
              <a:t>(‚</a:t>
            </a:r>
            <a:r>
              <a:rPr lang="de-DE" b="1" dirty="0" err="1"/>
              <a:t>age</a:t>
            </a:r>
            <a:r>
              <a:rPr lang="de-DE" b="1" dirty="0"/>
              <a:t>‘, 99)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2FB49F-7762-4100-A7B7-999500AFCCFC}"/>
              </a:ext>
            </a:extLst>
          </p:cNvPr>
          <p:cNvSpPr/>
          <p:nvPr/>
        </p:nvSpPr>
        <p:spPr bwMode="auto">
          <a:xfrm>
            <a:off x="6980506" y="5226169"/>
            <a:ext cx="2260314" cy="851572"/>
          </a:xfrm>
          <a:prstGeom prst="wedgeRectCallout">
            <a:avLst>
              <a:gd name="adj1" fmla="val -91599"/>
              <a:gd name="adj2" fmla="val -14974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Update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759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Edges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367357" y="2510974"/>
            <a:ext cx="113454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:&gt; </a:t>
            </a:r>
            <a:r>
              <a:rPr lang="de-DE" sz="2400" dirty="0" err="1"/>
              <a:t>g.V</a:t>
            </a:r>
            <a:r>
              <a:rPr lang="de-DE" sz="2400" dirty="0"/>
              <a:t>(). 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„P001“)</a:t>
            </a:r>
            <a:br>
              <a:rPr lang="de-DE" sz="2400" dirty="0"/>
            </a:br>
            <a:r>
              <a:rPr lang="de-DE" sz="2400" dirty="0"/>
              <a:t>	.</a:t>
            </a:r>
            <a:r>
              <a:rPr lang="de-DE" sz="2400" b="1" dirty="0" err="1">
                <a:solidFill>
                  <a:srgbClr val="C00000"/>
                </a:solidFill>
              </a:rPr>
              <a:t>addE</a:t>
            </a:r>
            <a:r>
              <a:rPr lang="de-DE" sz="2400" dirty="0"/>
              <a:t>(‚</a:t>
            </a:r>
            <a:r>
              <a:rPr lang="de-DE" sz="2400" dirty="0" err="1">
                <a:solidFill>
                  <a:srgbClr val="00B050"/>
                </a:solidFill>
              </a:rPr>
              <a:t>ownsDevice</a:t>
            </a:r>
            <a:r>
              <a:rPr lang="de-DE" sz="2400" dirty="0"/>
              <a:t>‘)</a:t>
            </a:r>
            <a:br>
              <a:rPr lang="de-DE" sz="2400" dirty="0"/>
            </a:br>
            <a:r>
              <a:rPr lang="de-DE" sz="2400" dirty="0"/>
              <a:t>                .</a:t>
            </a:r>
            <a:r>
              <a:rPr lang="de-DE" sz="2400" dirty="0" err="1"/>
              <a:t>property</a:t>
            </a:r>
            <a:r>
              <a:rPr lang="de-DE" sz="2400" dirty="0"/>
              <a:t>(‚fromYear‘,‘2018‘)</a:t>
            </a:r>
          </a:p>
          <a:p>
            <a:r>
              <a:rPr lang="de-DE" sz="2400" dirty="0"/>
              <a:t>                .</a:t>
            </a:r>
            <a:r>
              <a:rPr lang="de-DE" sz="2400" b="1" dirty="0">
                <a:solidFill>
                  <a:srgbClr val="C00000"/>
                </a:solidFill>
              </a:rPr>
              <a:t>to</a:t>
            </a:r>
            <a:r>
              <a:rPr lang="de-DE" sz="2400" dirty="0"/>
              <a:t>(</a:t>
            </a:r>
            <a:r>
              <a:rPr lang="de-DE" sz="2400" dirty="0" err="1"/>
              <a:t>g.V</a:t>
            </a:r>
            <a:r>
              <a:rPr lang="de-DE" sz="2400" dirty="0"/>
              <a:t>().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„D001“))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909645"/>
          </a:xfrm>
          <a:prstGeom prst="wedgeRectCallout">
            <a:avLst>
              <a:gd name="adj1" fmla="val -210153"/>
              <a:gd name="adj2" fmla="val 135208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source vertices by id.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3829091" y="4928703"/>
            <a:ext cx="2389146" cy="917122"/>
          </a:xfrm>
          <a:prstGeom prst="wedgeRectCallout">
            <a:avLst>
              <a:gd name="adj1" fmla="val -57084"/>
              <a:gd name="adj2" fmla="val -13031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destination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verices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6040070" y="2344156"/>
            <a:ext cx="2710230" cy="917122"/>
          </a:xfrm>
          <a:prstGeom prst="wedgeRectCallout">
            <a:avLst>
              <a:gd name="adj1" fmla="val -129673"/>
              <a:gd name="adj2" fmla="val 3002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Add edge with semantic meaning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E3C2918-AA1F-4CDE-B793-6F3C57D97506}"/>
              </a:ext>
            </a:extLst>
          </p:cNvPr>
          <p:cNvSpPr/>
          <p:nvPr/>
        </p:nvSpPr>
        <p:spPr bwMode="auto">
          <a:xfrm>
            <a:off x="6167070" y="3521204"/>
            <a:ext cx="2710230" cy="871381"/>
          </a:xfrm>
          <a:prstGeom prst="wedgeRectCallout">
            <a:avLst>
              <a:gd name="adj1" fmla="val -97574"/>
              <a:gd name="adj2" fmla="val -4198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Optionally, add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9BD3E7-F5A7-488F-8B90-E9CBBA9E3E02}"/>
              </a:ext>
            </a:extLst>
          </p:cNvPr>
          <p:cNvSpPr/>
          <p:nvPr/>
        </p:nvSpPr>
        <p:spPr bwMode="auto">
          <a:xfrm>
            <a:off x="10271334" y="5355448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CD9343-4EF7-40C5-BC7C-F52DF96609E5}"/>
              </a:ext>
            </a:extLst>
          </p:cNvPr>
          <p:cNvSpPr/>
          <p:nvPr/>
        </p:nvSpPr>
        <p:spPr bwMode="auto">
          <a:xfrm>
            <a:off x="10271334" y="2270354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0FAF84-75B7-44E1-A855-8A0CE92F038C}"/>
              </a:ext>
            </a:extLst>
          </p:cNvPr>
          <p:cNvCxnSpPr>
            <a:stCxn id="6" idx="0"/>
            <a:endCxn id="12" idx="4"/>
          </p:cNvCxnSpPr>
          <p:nvPr/>
        </p:nvCxnSpPr>
        <p:spPr>
          <a:xfrm flipV="1">
            <a:off x="10992059" y="2987904"/>
            <a:ext cx="0" cy="2367544"/>
          </a:xfrm>
          <a:prstGeom prst="straightConnector1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796C1-2FC1-4A51-978B-44137901D5E6}"/>
              </a:ext>
            </a:extLst>
          </p:cNvPr>
          <p:cNvSpPr/>
          <p:nvPr/>
        </p:nvSpPr>
        <p:spPr>
          <a:xfrm>
            <a:off x="10353116" y="384980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ownsDevice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288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0912-92E8-480E-BEEF-5140C435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6AFE8-63E6-422B-BD0C-5F8B53F0C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73189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DBs (RDBMS) are great approved technology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NoSQL solve many problems easy way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Higher scale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schema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Partitioning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Down Time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Geo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Key-Value, Table, Document, Graph,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Miltimodel</a:t>
            </a:r>
            <a:r>
              <a:rPr lang="en-US" dirty="0"/>
              <a:t>: </a:t>
            </a:r>
            <a:r>
              <a:rPr lang="en-US" dirty="0" err="1"/>
              <a:t>CosmosDb</a:t>
            </a:r>
            <a:r>
              <a:rPr lang="en-US" dirty="0"/>
              <a:t>, DataStax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GraphDB</a:t>
            </a:r>
            <a:r>
              <a:rPr lang="en-US" dirty="0"/>
              <a:t> with Gremlin API (native+.NET)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25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D11AB-BD80-4D9D-B07B-BB95FC13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</p:spTree>
    <p:extLst>
      <p:ext uri="{BB962C8B-B14F-4D97-AF65-F5344CB8AC3E}">
        <p14:creationId xmlns:p14="http://schemas.microsoft.com/office/powerpoint/2010/main" val="17403668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&#10;&#10;Description generated with very high confidence">
            <a:extLst>
              <a:ext uri="{FF2B5EF4-FFF2-40B4-BE49-F238E27FC236}">
                <a16:creationId xmlns:a16="http://schemas.microsoft.com/office/drawing/2014/main" id="{CEFD5BFB-0F47-45A7-94D5-162FE4C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2628405"/>
            <a:ext cx="2857899" cy="1933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58838-989D-4D18-A91E-8508A8D1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63" y="2795918"/>
            <a:ext cx="3391506" cy="1727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F0664B-EC4F-4FDD-95EB-4A810A7A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94" y="1988819"/>
            <a:ext cx="3722507" cy="3668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02471-D0A7-48A6-96C2-6A721080B78A}"/>
              </a:ext>
            </a:extLst>
          </p:cNvPr>
          <p:cNvSpPr txBox="1"/>
          <p:nvPr/>
        </p:nvSpPr>
        <p:spPr>
          <a:xfrm>
            <a:off x="471270" y="5881957"/>
            <a:ext cx="348229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Key-Value/Table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4D7DC-552E-4FA0-B87F-1277DF7BA48A}"/>
              </a:ext>
            </a:extLst>
          </p:cNvPr>
          <p:cNvSpPr txBox="1"/>
          <p:nvPr/>
        </p:nvSpPr>
        <p:spPr>
          <a:xfrm>
            <a:off x="4732347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21341-C574-4978-A3A3-EC9348883AE8}"/>
              </a:ext>
            </a:extLst>
          </p:cNvPr>
          <p:cNvSpPr txBox="1"/>
          <p:nvPr/>
        </p:nvSpPr>
        <p:spPr>
          <a:xfrm>
            <a:off x="9039464" y="1067725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Relational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842E7-3492-497E-A1B9-6C7A05505B8E}"/>
              </a:ext>
            </a:extLst>
          </p:cNvPr>
          <p:cNvSpPr txBox="1"/>
          <p:nvPr/>
        </p:nvSpPr>
        <p:spPr>
          <a:xfrm>
            <a:off x="2620556" y="1021619"/>
            <a:ext cx="2612416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None-Relational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9D770-79F7-4431-9BF4-8A65033848C9}"/>
              </a:ext>
            </a:extLst>
          </p:cNvPr>
          <p:cNvSpPr txBox="1"/>
          <p:nvPr/>
        </p:nvSpPr>
        <p:spPr>
          <a:xfrm>
            <a:off x="9392612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70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3DE5-D50F-4668-8D39-F2F66544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SQLDB vs. NoSQL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237D2-63CF-466F-A3DC-D0E1FBDB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363"/>
            <a:ext cx="12436475" cy="4407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D19D84-763C-44F8-BBE4-97C98208354F}"/>
              </a:ext>
            </a:extLst>
          </p:cNvPr>
          <p:cNvSpPr/>
          <p:nvPr/>
        </p:nvSpPr>
        <p:spPr>
          <a:xfrm>
            <a:off x="88072" y="6227757"/>
            <a:ext cx="571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https://www.datastax.com/relational-database-to-nosql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372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858-0161-42FE-9955-BB11E0FB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 in Cosmos DB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CB14E-4D89-4AEC-89AA-7CF35A5F2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444019"/>
            <a:ext cx="11888787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Casandra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Graph (gremlin)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6883F-498A-4432-BEAE-835A96AFBF02}"/>
              </a:ext>
            </a:extLst>
          </p:cNvPr>
          <p:cNvSpPr/>
          <p:nvPr/>
        </p:nvSpPr>
        <p:spPr bwMode="auto">
          <a:xfrm>
            <a:off x="5763802" y="2702104"/>
            <a:ext cx="1407560" cy="590764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Endpoint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C5001E-8C7B-4BC3-8F9F-23012A974D77}"/>
              </a:ext>
            </a:extLst>
          </p:cNvPr>
          <p:cNvCxnSpPr/>
          <p:nvPr/>
        </p:nvCxnSpPr>
        <p:spPr>
          <a:xfrm flipH="1">
            <a:off x="7171362" y="2984642"/>
            <a:ext cx="93494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B4F39A-79E2-4F20-8CA7-AF40BA34074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47326" y="1875034"/>
            <a:ext cx="2116476" cy="11224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CF8F0-A2D1-4CD8-9799-7930F40646D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06229" y="2429838"/>
            <a:ext cx="2157573" cy="5676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5DF31E-4452-421F-B24C-B7AE5C8370A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1A35FC-2461-4CA2-B0C3-730DAF01E92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5727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1216D-739F-456A-8400-5AF232FD81A3}"/>
              </a:ext>
            </a:extLst>
          </p:cNvPr>
          <p:cNvCxnSpPr>
            <a:stCxn id="4" idx="1"/>
          </p:cNvCxnSpPr>
          <p:nvPr/>
        </p:nvCxnSpPr>
        <p:spPr>
          <a:xfrm flipH="1">
            <a:off x="4181582" y="2997486"/>
            <a:ext cx="1582220" cy="1173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704D591B-A442-4DFD-8A6F-345E10E0FA98}"/>
              </a:ext>
            </a:extLst>
          </p:cNvPr>
          <p:cNvSpPr/>
          <p:nvPr/>
        </p:nvSpPr>
        <p:spPr>
          <a:xfrm>
            <a:off x="8822753" y="1510301"/>
            <a:ext cx="1785313" cy="825000"/>
          </a:xfrm>
          <a:prstGeom prst="wedgeRectCallout">
            <a:avLst>
              <a:gd name="adj1" fmla="val -113283"/>
              <a:gd name="adj2" fmla="val 1064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Multi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Endpoint(s)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26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FC11-F5BD-4ECF-B200-08537767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Concept of globally distribution</a:t>
            </a:r>
            <a:endParaRPr lang="de-DE" dirty="0"/>
          </a:p>
        </p:txBody>
      </p:sp>
      <p:pic>
        <p:nvPicPr>
          <p:cNvPr id="1028" name="Picture 4" descr="Azure Cosmos DB collection partitioned and distributed across three regions">
            <a:extLst>
              <a:ext uri="{FF2B5EF4-FFF2-40B4-BE49-F238E27FC236}">
                <a16:creationId xmlns:a16="http://schemas.microsoft.com/office/drawing/2014/main" id="{60A6B2E0-0EC0-44C4-80AE-6E732671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72" y="2163879"/>
            <a:ext cx="7660080" cy="43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28857-24CC-4621-8EA0-55E969451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4594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Unlimited number of regions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Endpoints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Logical (region agnostic)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Physical (region specific)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7127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01AAD5-B1D5-4340-80C2-AC166A5FB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CosmosDB</a:t>
            </a:r>
            <a:r>
              <a:rPr lang="en-US" dirty="0"/>
              <a:t> in Azure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6" y="2125663"/>
            <a:ext cx="10056812" cy="2012859"/>
          </a:xfrm>
        </p:spPr>
        <p:txBody>
          <a:bodyPr/>
          <a:lstStyle/>
          <a:p>
            <a:r>
              <a:rPr lang="en-US" dirty="0" err="1"/>
              <a:t>CosmosDB</a:t>
            </a:r>
            <a:br>
              <a:rPr lang="en-US" dirty="0"/>
            </a:br>
            <a:r>
              <a:rPr lang="en-US" dirty="0"/>
              <a:t>How does it work?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1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EFAF-0051-408B-A3C5-CB924BD9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Request Unit (RU)?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F4F97-7F54-4577-A806-9434567B2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7956" y="1457696"/>
            <a:ext cx="11888787" cy="683264"/>
          </a:xfrm>
        </p:spPr>
        <p:txBody>
          <a:bodyPr/>
          <a:lstStyle/>
          <a:p>
            <a:r>
              <a:rPr lang="en-US" dirty="0"/>
              <a:t>1 RU = 1 read of 1kB record per second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0B23C-FD8E-4A58-AE69-FD94657A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22" y="2065285"/>
            <a:ext cx="5085965" cy="3947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6B9B21-3EC0-4563-9732-DF09AF94DC08}"/>
              </a:ext>
            </a:extLst>
          </p:cNvPr>
          <p:cNvSpPr/>
          <p:nvPr/>
        </p:nvSpPr>
        <p:spPr>
          <a:xfrm>
            <a:off x="663105" y="6119096"/>
            <a:ext cx="10706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5406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DA86ADEF7ED43AF99F0F5F4695689" ma:contentTypeVersion="" ma:contentTypeDescription="Create a new document." ma:contentTypeScope="" ma:versionID="390997e700bd75b185c0fed1c95406fc">
  <xsd:schema xmlns:xsd="http://www.w3.org/2001/XMLSchema" xmlns:xs="http://www.w3.org/2001/XMLSchema" xmlns:p="http://schemas.microsoft.com/office/2006/metadata/properties" xmlns:ns2="522d388f-78a5-4247-b501-4c36280bf548" xmlns:ns3="4fc39a48-3473-4910-9d08-125d6847d4b2" targetNamespace="http://schemas.microsoft.com/office/2006/metadata/properties" ma:root="true" ma:fieldsID="edc4ab7078c35229122be94266730d8c" ns2:_="" ns3:_="">
    <xsd:import namespace="522d388f-78a5-4247-b501-4c36280bf548"/>
    <xsd:import namespace="4fc39a48-3473-4910-9d08-125d6847d4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388f-78a5-4247-b501-4c36280bf5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39a48-3473-4910-9d08-125d6847d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22d388f-78a5-4247-b501-4c36280bf548">
      <UserInfo>
        <DisplayName>Bahrudin Hrnjica</DisplayName>
        <AccountId>41</AccountId>
        <AccountType/>
      </UserInfo>
      <UserInfo>
        <DisplayName>Edin Mulic</DisplayName>
        <AccountId>22</AccountId>
        <AccountType/>
      </UserInfo>
      <UserInfo>
        <DisplayName>Sebastian Valero-Graefe</DisplayName>
        <AccountId>33</AccountId>
        <AccountType/>
      </UserInfo>
      <UserInfo>
        <DisplayName>Damir Dobric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F62ACE3-EBBF-49A8-9490-BC269CAE43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d388f-78a5-4247-b501-4c36280bf548"/>
    <ds:schemaRef ds:uri="4fc39a48-3473-4910-9d08-125d6847d4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BA03C2-4112-4173-8FDF-A5ED5A046404}">
  <ds:schemaRefs>
    <ds:schemaRef ds:uri="http://schemas.microsoft.com/office/2006/metadata/properties"/>
    <ds:schemaRef ds:uri="http://schemas.microsoft.com/office/infopath/2007/PartnerControls"/>
    <ds:schemaRef ds:uri="522d388f-78a5-4247-b501-4c36280bf5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1439</Words>
  <Application>Microsoft Office PowerPoint</Application>
  <PresentationFormat>Custom</PresentationFormat>
  <Paragraphs>212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&amp;quot</vt:lpstr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Types of Databases</vt:lpstr>
      <vt:lpstr>PowerPoint Presentation</vt:lpstr>
      <vt:lpstr>SQLDB vs. NoSQL</vt:lpstr>
      <vt:lpstr>DBs in Cosmos DB</vt:lpstr>
      <vt:lpstr>Concept of globally distribution</vt:lpstr>
      <vt:lpstr>DEMO</vt:lpstr>
      <vt:lpstr>CosmosDB How does it work?</vt:lpstr>
      <vt:lpstr>Definition of Request Unit (RU)?</vt:lpstr>
      <vt:lpstr>Request Units</vt:lpstr>
      <vt:lpstr>RUs and Operations</vt:lpstr>
      <vt:lpstr>Containers</vt:lpstr>
      <vt:lpstr>Partitions</vt:lpstr>
      <vt:lpstr>Partitions and Scale</vt:lpstr>
      <vt:lpstr>Consisted Hashing technique</vt:lpstr>
      <vt:lpstr>Reshuffling (rebalancing) of data What to do if partition needs to grow? </vt:lpstr>
      <vt:lpstr>Choosing Partition Key</vt:lpstr>
      <vt:lpstr>Good to know</vt:lpstr>
      <vt:lpstr>SQL API</vt:lpstr>
      <vt:lpstr>MongoDB API</vt:lpstr>
      <vt:lpstr>Graph Databases</vt:lpstr>
      <vt:lpstr>Graph</vt:lpstr>
      <vt:lpstr>Tinkerpop and Gremlin</vt:lpstr>
      <vt:lpstr>Gremlin Console</vt:lpstr>
      <vt:lpstr>Add vertices</vt:lpstr>
      <vt:lpstr>Lookup Vertices</vt:lpstr>
      <vt:lpstr>Add Edges</vt:lpstr>
      <vt:lpstr>Recap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2017-12-20T10:56:01Z</dcterms:created>
  <dcterms:modified xsi:type="dcterms:W3CDTF">2022-09-26T08:48:05Z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0x0101009ADDA86ADEF7ED43AF99F0F5F4695689</vt:lpwstr>
  </property>
</Properties>
</file>